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82031"/>
          <c:y val="1.8275E-2"/>
          <c:w val="0.811724"/>
          <c:h val="0.9455750000000000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% corrected</c:v>
                </c:pt>
              </c:strCache>
            </c:strRef>
          </c:tx>
          <c:spPr>
            <a:gradFill flip="none" rotWithShape="1">
              <a:gsLst>
                <a:gs pos="0">
                  <a:srgbClr val="70BF41"/>
                </a:gs>
                <a:gs pos="100000">
                  <a:srgbClr val="00882B"/>
                </a:gs>
              </a:gsLst>
              <a:lin ang="7766504" scaled="0"/>
            </a:gradFill>
            <a:ln w="12700" cap="flat">
              <a:noFill/>
              <a:miter lim="400000"/>
            </a:ln>
            <a:effectLst>
              <a:outerShdw blurRad="63500" dist="76200" dir="18900000" algn="tl">
                <a:srgbClr val="000000">
                  <a:alpha val="51862"/>
                </a:srgbClr>
              </a:outerShdw>
            </a:effectLst>
          </c:spPr>
          <c:invertIfNegative val="0"/>
          <c:cat>
            <c:strRef>
              <c:f>Sheet1!$A$2:$A$22</c:f>
              <c:strCache>
                <c:ptCount val="21"/>
                <c:pt idx="0">
                  <c:v>Arabidopsis thaliana</c:v>
                </c:pt>
                <c:pt idx="1">
                  <c:v>Triticum aestivum</c:v>
                </c:pt>
                <c:pt idx="2">
                  <c:v>Brachypodium distachyon</c:v>
                </c:pt>
                <c:pt idx="3">
                  <c:v>Theobroma cacao</c:v>
                </c:pt>
                <c:pt idx="4">
                  <c:v>Secale cereale</c:v>
                </c:pt>
                <c:pt idx="5">
                  <c:v>Zea mays</c:v>
                </c:pt>
                <c:pt idx="6">
                  <c:v>Solanum lycopersicum</c:v>
                </c:pt>
                <c:pt idx="7">
                  <c:v>Oryza sativa japonica</c:v>
                </c:pt>
                <c:pt idx="8">
                  <c:v>Arabidopsis lyrata</c:v>
                </c:pt>
                <c:pt idx="9">
                  <c:v>Sorghum bicolor</c:v>
                </c:pt>
                <c:pt idx="10">
                  <c:v>Lotus japonicus</c:v>
                </c:pt>
                <c:pt idx="11">
                  <c:v>Carica papaya</c:v>
                </c:pt>
                <c:pt idx="12">
                  <c:v>Medicago truncatula</c:v>
                </c:pt>
                <c:pt idx="13">
                  <c:v>Oryza sativa indica</c:v>
                </c:pt>
                <c:pt idx="14">
                  <c:v>Manihot esculenta</c:v>
                </c:pt>
                <c:pt idx="15">
                  <c:v>Malus x domestica</c:v>
                </c:pt>
                <c:pt idx="16">
                  <c:v>Glycine max</c:v>
                </c:pt>
                <c:pt idx="17">
                  <c:v>Populus trichocarpa</c:v>
                </c:pt>
                <c:pt idx="18">
                  <c:v>Fragaria vesca</c:v>
                </c:pt>
                <c:pt idx="19">
                  <c:v>Vitis vinifera</c:v>
                </c:pt>
                <c:pt idx="20">
                  <c:v>Ricinus communis</c:v>
                </c:pt>
              </c:strCache>
            </c:strRef>
          </c:cat>
          <c:val>
            <c:numRef>
              <c:f>Sheet1!$B$2:$B$22</c:f>
              <c:numCache>
                <c:formatCode>General</c:formatCode>
                <c:ptCount val="21"/>
                <c:pt idx="0">
                  <c:v>7.7</c:v>
                </c:pt>
                <c:pt idx="1">
                  <c:v>11.5</c:v>
                </c:pt>
                <c:pt idx="2">
                  <c:v>12.8</c:v>
                </c:pt>
                <c:pt idx="3">
                  <c:v>13.5</c:v>
                </c:pt>
                <c:pt idx="4">
                  <c:v>13.7</c:v>
                </c:pt>
                <c:pt idx="5">
                  <c:v>16.8</c:v>
                </c:pt>
                <c:pt idx="6">
                  <c:v>19.399999999999999</c:v>
                </c:pt>
                <c:pt idx="7">
                  <c:v>21.7</c:v>
                </c:pt>
                <c:pt idx="8">
                  <c:v>24.5</c:v>
                </c:pt>
                <c:pt idx="9">
                  <c:v>28.2</c:v>
                </c:pt>
                <c:pt idx="10">
                  <c:v>29.8</c:v>
                </c:pt>
                <c:pt idx="11">
                  <c:v>30.1</c:v>
                </c:pt>
                <c:pt idx="12">
                  <c:v>31.7</c:v>
                </c:pt>
                <c:pt idx="13">
                  <c:v>33.9</c:v>
                </c:pt>
                <c:pt idx="14">
                  <c:v>35.1</c:v>
                </c:pt>
                <c:pt idx="15">
                  <c:v>40.9</c:v>
                </c:pt>
                <c:pt idx="16">
                  <c:v>41</c:v>
                </c:pt>
                <c:pt idx="17">
                  <c:v>45</c:v>
                </c:pt>
                <c:pt idx="18">
                  <c:v>50.8</c:v>
                </c:pt>
                <c:pt idx="19">
                  <c:v>74.5</c:v>
                </c:pt>
                <c:pt idx="20">
                  <c:v>76.7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4F-8E40-B017-F5F0F27088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>
              <a:defRPr sz="1800" b="1" i="1" u="none" strike="noStrike">
                <a:solidFill>
                  <a:srgbClr val="000000"/>
                </a:solidFill>
                <a:latin typeface="Helvetica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t"/>
        <c:majorGridlines>
          <c:spPr>
            <a:ln w="3175" cap="flat">
              <a:solidFill>
                <a:srgbClr val="B8B8B8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high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1400" b="0" i="0" u="none" strike="noStrike">
                <a:solidFill>
                  <a:srgbClr val="000000"/>
                </a:solidFill>
                <a:latin typeface="Helvetica"/>
              </a:defRPr>
            </a:pPr>
            <a:endParaRPr lang="en-US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10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hyperlink" Target="https://academic.oup.com/nar/article/45/W1/W6/3806659/GeSeq-versatile-and-accurate-annotation-of" TargetMode="External"/><Relationship Id="rId5" Type="http://schemas.openxmlformats.org/officeDocument/2006/relationships/hyperlink" Target="https://chlorobox.mpimp-golm.mpg.de/geseq.html" TargetMode="External"/><Relationship Id="rId4" Type="http://schemas.openxmlformats.org/officeDocument/2006/relationships/image" Target="../media/image9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1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4.png"/><Relationship Id="rId5" Type="http://schemas.openxmlformats.org/officeDocument/2006/relationships/hyperlink" Target="https://chloe.plastid.org/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enome anno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Genome annotation</a:t>
            </a:r>
          </a:p>
        </p:txBody>
      </p:sp>
      <p:sp>
        <p:nvSpPr>
          <p:cNvPr id="152" name="SCIE4002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SCIE4002</a:t>
            </a:r>
          </a:p>
        </p:txBody>
      </p:sp>
      <p:sp>
        <p:nvSpPr>
          <p:cNvPr id="153" name="DNA (and RNA) sequences alone are difficult to interpret. They become much more useful and understandable when annotated to reveal the functional units they contain."/>
          <p:cNvSpPr txBox="1">
            <a:spLocks noGrp="1"/>
          </p:cNvSpPr>
          <p:nvPr>
            <p:ph type="body" sz="quarter" idx="1"/>
          </p:nvPr>
        </p:nvSpPr>
        <p:spPr>
          <a:xfrm>
            <a:off x="1206500" y="3886512"/>
            <a:ext cx="21971000" cy="2198747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3200"/>
            </a:lvl1pPr>
          </a:lstStyle>
          <a:p>
            <a:r>
              <a:t>DNA (and RNA) sequences alone are difficult to interpret. They become much more useful and understandable when annotated to reveal the functional units they contain.</a:t>
            </a:r>
          </a:p>
        </p:txBody>
      </p:sp>
      <p:sp>
        <p:nvSpPr>
          <p:cNvPr id="154" name="Ian Small"/>
          <p:cNvSpPr txBox="1"/>
          <p:nvPr/>
        </p:nvSpPr>
        <p:spPr>
          <a:xfrm>
            <a:off x="5763962" y="2350105"/>
            <a:ext cx="5006992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algn="l" defTabSz="825500">
              <a:defRPr sz="5500" b="1">
                <a:solidFill>
                  <a:srgbClr val="000000"/>
                </a:solidFill>
              </a:defRPr>
            </a:pPr>
            <a:r>
              <a:t>Ian Small</a:t>
            </a:r>
          </a:p>
        </p:txBody>
      </p:sp>
      <p:pic>
        <p:nvPicPr>
          <p:cNvPr id="155" name="exampleannotations.pdf" descr="exampleannotations.pd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160343" y="4605214"/>
            <a:ext cx="8926324" cy="8926325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&gt;NC_031444.1…"/>
          <p:cNvSpPr txBox="1"/>
          <p:nvPr/>
        </p:nvSpPr>
        <p:spPr>
          <a:xfrm>
            <a:off x="1256639" y="5051942"/>
            <a:ext cx="9717063" cy="130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&gt;NC_031444.1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TTTATATACTATAAATTAAAATTAAAACATAAAATGTAAGACTTGTTATTCAACAGTAATGACTTATATA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TTCGTGTCAACAAATCTCAATAACTATATTAAATATATTCAAGCGGATTACAAAAAGAAAATATGGATCA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TAGAATTTATAATTTTAATATGACGGTGGGTTGCCCGGGATTCGAACCCGGAACTAATCGGATGGAGTAG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ATAATTTGTTTGTTATGTTAGTTAAATAAAGAAAAATCTCTCCCCAAGCCGTGCTTGCAGTTTTCACTGC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ACACGGCTTTCCCTATGTATACATAATTTTCCGTTCTTATAATAAATAAATAAACTTTATTTAAATCAAT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TGAATATTCAATTGATTTAACCCTTATTACATATTACATACTATATAAACATTTCAGAATAGTATAAATC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CATGAATAAATTTTATTTTCAAAATTTCATTATTTGTAATAGGCCATAATAAAAACAATATCCAAATACC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AAATTCGACTTCTATATACTTCCTGTAAACTGGAAGAAGCTTTTGGTAATGTCAAAAAAAGAACGTTTTC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TTTCGCCATAAGAAATTCTTCTAATAATTCCGAGTCAAATCTTTTCAAAAAAGTACGTAGAGTACTTTTG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TGTTTCCGAGCCAAAGTTTTAGCACAAGAAAGTTGAAGTATATACTTTATTCGATACAAACTTTTTTTTT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TTGAAGATCCACTATGATAATGATAAAAATTTCTGCATATAGACCCAAATCGATCAATAATATTAGAATC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TGATAAATTAGCCCAAACTGACTTACTAATGGGATGCCCTAATACGTTACAAAATTTCGCTTTAGCCAAT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GAAGCAATCAAAGGAATAATTGGAACAAAGGTATCGACTTTATTAATAGCATTATTTATTAGAAATGAAT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TTTCTAGGATTTTACTCCGTATTACTGAAGAGTTCATTCGCAAGTTTAAAAGATAACCTAAAAATTCAAA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GGACTGATTGGATAATTGGTTTATATAAATCCTTCTTGTATAAAACCACAGAGAAAAATGCCATTGCCAA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AAAGTAATCAAGTACAATTTCCATTTATTCATGAAAAAGGGCGTCCCTTTTGAAGCCAGAATGGATTTTC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TTTGATACCTAATATAATGAAAGCAAGGTTCCTTGAACACCCATTGGTTCACTTGAAAATCCTTAACCTT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TACAAAAACATTCACAAGATATTTTATTTTTCCATAGAAATATATTCGTTCAAGAAGAACTCCAAAGGAT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ATTGATCGTAAATGATAAGATTGGTTACGTAGAAAGACGAAAATATATTCGTATTCACATACATGAGAAT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TATATAAGAATAAGAATAATCTTTGATTACTTTTTGCAAAAAAAGAACTGGCTTTCTTTGGAGCAATAAA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ACTATTCCCATTTTTGTTGATAAAGAATCGTAATAAATGCAAAGAAGAGGCATCTTTTATCCAATATCGA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AGAGTTTGGACCAATATTTCCGCATGGACCAAGTGGGGTATTTGTATATCTAATAGTAAATTTAAATGTG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AAAGACTATCCTCTAAAAATGGAAATATTGAATGAATTGATCGTAAATTCTGCGATTTTACTATCTTTTT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ATTTTTCTCTTCTATACAAGATATTAATCGTAGAGAAAATGGAATTTCCACAATAAAAGCAAGCCCCTCT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GATATGATTTCAGAATACCAACTTTTGGTGCGCATCAAAAATGGAGTTTGATTAGAAGCATTAGAAGAAA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TAAAAAAATGATTCTGTTGATACATTCGAGTAATTAATCGTTTCACAATCAGTAAACTGGATTTCTTGTC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ATAACCTAAACTTTCCGAATAAATAAAAATAGATCTACCGAAACCACGATCATGAGCAAATGAATAAATA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TACTCCTGAAAAATAAGTGGATATAGGAAACGGTGTTGTTGAGATCTTTCTAGCTGTAAATATTTTTGGA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TTTCCTCCATTTGAAATTTAAATCAAAAGTAGAAAATTTTGTGGGTTATCAAATGATACATAGTACGATA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TAGTCAAAACAAACTATTCTAGTCAGAATAGATACCTCGTAGACAGGTATCAACAGACTCTCTACCCTCC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CCTTATTCCTATTCATTTATTTCATTCGTCTATGTTATAGGATAAACAAGATGTTTAGAAATCTTTTATT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TTATAAACCTAATCGCTCTTTTGATTTAGGAAAAACTTTTTTAATCAATATACTGCTTCTTTTACACACG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CATTTTCATTTCATACTAGAGAATGTTAATAGTTAGGATTCATTAAAAAATATAGATCCACTCGTGGGGG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AGAAGTCCTTCCCGTATCAGGCACTAATCTATTTTTAACGTCTAATTAGATCGGTAAATTATTCAAATTA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AGAATAGAAGCTGGTTGCTTTTTATTTCTAATAATGAATTGAAGCCCTGGGGCCTTATCCATCTATTCAT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CCGACCCAAACTTTATTTTGTTCCGTTGCAAGAATTCAAACAAGATTTTATACTAATCCTAGAGGAATCA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AATATCCTCAAAACTCTCCATTGATACGACATGCTATTTTTTCCATTTATTCCCTTTTACGGATCAGTCG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TGGTTTTACAAACTAATGGTATGGACGAATTCTTCACTTCATCAAATGTGTAAAAGATTATAGTCGCACT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TAAAAGCCGAGTACTCTACCGTTGAGTTAGCAACCCGAATAAAATAGAGATTAAACAAAACTTCAAATAA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AAACTAAAGGATGTATAGATACAATCGATCAAAATAAATTAAATTTAAACAAAGAGAAAGAAGATTCGAC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GAGCTAATAAAATAAAATGCTAAGCTAATAAATCTACAAAAACAGGTTTTCTAAAAGATTCGAAACATCG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TTACAATGAAAACTACATACATAATTTAAGGAAATGTCTAAATTTGATATTTATAAGATCAATATATACT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AATATTTTGTCGTTATAATCCATCGAATTCAACATAAACAATGATAAATAAATATGAATACAGCAAAAAA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CAAAAGGAGAGGGGGGATCAAAAAAAAAGTATAGAAAAATTATATAAAATTATATACAAGTTGCTACCCC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TCCTTGGTATTTCTTTAATTGAATTTTATTTGATTAAACGGAAGTTTCTTAAAAACTTCTATTTTCTTTA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AAAGATTCTGAACAGTTCCTGTGGGTTGAGCACCTTTTTCAAGAAAATATAGAATAATAGGAATATTTAA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ATAAGTTTGATTTTTCATTGGATCATAAAAACCTACTCTTCTAAGATCTTTTCCTTCTCTTCGAGATCGA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ACATCAATTGCAATGATTCGATAGATGGCTCATTGGGATAGATAAACAATACCCCCCCCTAGAACCGTAT</a:t>
            </a:r>
          </a:p>
          <a:p>
            <a:pPr algn="l">
              <a:defRPr sz="1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AGGAAGTTTTCTCCTCATACGGCTCAAGAAAAATTTTTTGATTCGAAATTTTGTCTATATATTAAATTAT</a:t>
            </a:r>
          </a:p>
        </p:txBody>
      </p:sp>
      <p:sp>
        <p:nvSpPr>
          <p:cNvPr id="157" name="Line"/>
          <p:cNvSpPr/>
          <p:nvPr/>
        </p:nvSpPr>
        <p:spPr>
          <a:xfrm>
            <a:off x="11711655" y="9698980"/>
            <a:ext cx="1710736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158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858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81" fill="hold"/>
                                        <p:tgtEl>
                                          <p:spTgt spid="1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5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FF3 format"/>
          <p:cNvSpPr txBox="1"/>
          <p:nvPr/>
        </p:nvSpPr>
        <p:spPr>
          <a:xfrm>
            <a:off x="579804" y="359223"/>
            <a:ext cx="2831898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 b="1">
                <a:solidFill>
                  <a:srgbClr val="000000"/>
                </a:solidFill>
              </a:defRPr>
            </a:lvl1pPr>
          </a:lstStyle>
          <a:p>
            <a:r>
              <a:t>GFF3 format</a:t>
            </a:r>
          </a:p>
        </p:txBody>
      </p:sp>
      <p:pic>
        <p:nvPicPr>
          <p:cNvPr id="209" name="Screen Shot 2021-07-15 at 4.17.34 pm.png" descr="Screen Shot 2021-07-15 at 4.17.34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772" y="1493528"/>
            <a:ext cx="11964884" cy="9205435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https://github.com/The-Sequence-Ontology/Specifications/blob/master/gff3.md"/>
          <p:cNvSpPr txBox="1"/>
          <p:nvPr/>
        </p:nvSpPr>
        <p:spPr>
          <a:xfrm>
            <a:off x="3848985" y="452109"/>
            <a:ext cx="11011206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https://github.com/The-Sequence-Ontology/Specifications/blob/master/gff3.md</a:t>
            </a:r>
          </a:p>
        </p:txBody>
      </p:sp>
      <p:sp>
        <p:nvSpPr>
          <p:cNvPr id="211" name="https://en.wikipedia.org/wiki/General_feature_format"/>
          <p:cNvSpPr txBox="1"/>
          <p:nvPr/>
        </p:nvSpPr>
        <p:spPr>
          <a:xfrm>
            <a:off x="2615361" y="10725684"/>
            <a:ext cx="7245706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https://en.wikipedia.org/wiki/General_feature_format</a:t>
            </a:r>
          </a:p>
        </p:txBody>
      </p:sp>
      <p:pic>
        <p:nvPicPr>
          <p:cNvPr id="212" name="Screen Shot 2021-07-15 at 4.18.35 pm.png" descr="Screen Shot 2021-07-15 at 4.18.35 p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597" y="1123255"/>
            <a:ext cx="11964885" cy="122939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192000" y="6858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616" fill="hold"/>
                                        <p:tgtEl>
                                          <p:spTgt spid="2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2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tructural annotation.pdf" descr="structural annotation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829" y="-779129"/>
            <a:ext cx="21836225" cy="84424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functional annotation.pdf" descr="functional annotation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7362" y="4982631"/>
            <a:ext cx="21717159" cy="839646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tructural annotation labels potential structural units within the sequence (exons, introns, open reading frames etc.) without trying to attach detailed functions to them"/>
          <p:cNvSpPr txBox="1"/>
          <p:nvPr/>
        </p:nvSpPr>
        <p:spPr>
          <a:xfrm>
            <a:off x="1011357" y="1284751"/>
            <a:ext cx="22055942" cy="1068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 b="1"/>
            </a:pPr>
            <a:r>
              <a:t>Structural annotation </a:t>
            </a:r>
            <a:r>
              <a:rPr b="0"/>
              <a:t>labels potential structural units within the sequence (exons, introns, open reading frames etc.) without trying to attach detailed functions to them </a:t>
            </a:r>
          </a:p>
        </p:txBody>
      </p:sp>
      <p:sp>
        <p:nvSpPr>
          <p:cNvPr id="163" name="Functional annotation attempts to ascribe specific functions to each structural unit"/>
          <p:cNvSpPr txBox="1"/>
          <p:nvPr/>
        </p:nvSpPr>
        <p:spPr>
          <a:xfrm>
            <a:off x="947971" y="7233738"/>
            <a:ext cx="22055941" cy="585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 b="1"/>
            </a:pPr>
            <a:r>
              <a:t>Functional annotation </a:t>
            </a:r>
            <a:r>
              <a:rPr b="0"/>
              <a:t>attempts to ascribe specific functions to each structural unit</a:t>
            </a:r>
          </a:p>
        </p:txBody>
      </p:sp>
      <p:sp>
        <p:nvSpPr>
          <p:cNvPr id="164" name="Structural annotation uses information in the sequence data itself (especially RNA-seq data if it’s available). It does not necessarily require comparison to sequences from other organisms (although this helps!)"/>
          <p:cNvSpPr txBox="1"/>
          <p:nvPr/>
        </p:nvSpPr>
        <p:spPr>
          <a:xfrm>
            <a:off x="1011357" y="4517747"/>
            <a:ext cx="22055942" cy="1068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 b="1"/>
            </a:pPr>
            <a:r>
              <a:t>Structural annotation </a:t>
            </a:r>
            <a:r>
              <a:rPr b="0"/>
              <a:t>uses information in the sequence data itself (especially RNA-seq data if it’s available). It does not necessarily require comparison to sequences from other organisms (although this helps!)</a:t>
            </a:r>
          </a:p>
        </p:txBody>
      </p:sp>
      <p:sp>
        <p:nvSpPr>
          <p:cNvPr id="165" name="Functional annotation uses information from sequence comparisons. It absolutely requires comparison to known functional elements from other organisms."/>
          <p:cNvSpPr txBox="1"/>
          <p:nvPr/>
        </p:nvSpPr>
        <p:spPr>
          <a:xfrm>
            <a:off x="947971" y="10302557"/>
            <a:ext cx="22055941" cy="1068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 b="1"/>
            </a:pPr>
            <a:r>
              <a:t>Functional annotation </a:t>
            </a:r>
            <a:r>
              <a:rPr b="0"/>
              <a:t>uses information from sequence comparisons. It absolutely requires comparison to known functional elements from other organisms.</a:t>
            </a:r>
          </a:p>
        </p:txBody>
      </p:sp>
      <p:sp>
        <p:nvSpPr>
          <p:cNvPr id="166" name="Structural and functional annotation can be done separately using different software tools, but most effective annotation pipelines do both in parallel"/>
          <p:cNvSpPr txBox="1"/>
          <p:nvPr/>
        </p:nvSpPr>
        <p:spPr>
          <a:xfrm>
            <a:off x="947971" y="12182318"/>
            <a:ext cx="22055941" cy="1068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 b="1"/>
            </a:pPr>
            <a:r>
              <a:t>Structural </a:t>
            </a:r>
            <a:r>
              <a:rPr b="0"/>
              <a:t>and</a:t>
            </a:r>
            <a:r>
              <a:t> functional annotation </a:t>
            </a:r>
            <a:r>
              <a:rPr b="0"/>
              <a:t>can be done separately using different software tools, but most effective annotation pipelines do both in parallel</a:t>
            </a:r>
          </a:p>
        </p:txBody>
      </p:sp>
      <p:pic>
        <p:nvPicPr>
          <p:cNvPr id="167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192000" y="6858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640" fill="hold"/>
                                        <p:tgtEl>
                                          <p:spTgt spid="1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6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Uncertainties and errors in annotations"/>
          <p:cNvSpPr txBox="1"/>
          <p:nvPr/>
        </p:nvSpPr>
        <p:spPr>
          <a:xfrm>
            <a:off x="800776" y="799293"/>
            <a:ext cx="8631480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 b="1"/>
            </a:lvl1pPr>
          </a:lstStyle>
          <a:p>
            <a:r>
              <a:t>Uncertainties and errors in annotations</a:t>
            </a:r>
          </a:p>
        </p:txBody>
      </p:sp>
      <p:pic>
        <p:nvPicPr>
          <p:cNvPr id="170" name="d41586-018-05462-w_15856180.png" descr="d41586-018-05462-w_1585618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853" y="3002183"/>
            <a:ext cx="10160001" cy="812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https://www.nature.com/articles/d41586-018-05462-w"/>
          <p:cNvSpPr txBox="1"/>
          <p:nvPr/>
        </p:nvSpPr>
        <p:spPr>
          <a:xfrm>
            <a:off x="2002209" y="11602065"/>
            <a:ext cx="7549288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https://www.nature.com/articles/d41586-018-05462-w</a:t>
            </a:r>
          </a:p>
        </p:txBody>
      </p:sp>
      <p:pic>
        <p:nvPicPr>
          <p:cNvPr id="172" name="Screen Shot 2021-07-15 at 3.58.02 pm.png" descr="Screen Shot 2021-07-15 at 3.58.02 p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91627" y="4241507"/>
            <a:ext cx="12471645" cy="5232987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https://bmcbiol.biomedcentral.com/articles/10.1186/s12915-018-0564-x/tables/1"/>
          <p:cNvSpPr txBox="1"/>
          <p:nvPr/>
        </p:nvSpPr>
        <p:spPr>
          <a:xfrm>
            <a:off x="11931321" y="9900856"/>
            <a:ext cx="1119225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https://bmcbiol.biomedcentral.com/articles/10.1186/s12915-018-0564-x/tables/1</a:t>
            </a:r>
          </a:p>
        </p:txBody>
      </p:sp>
      <p:pic>
        <p:nvPicPr>
          <p:cNvPr id="174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192000" y="6858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61" fill="hold"/>
                                        <p:tgtEl>
                                          <p:spTgt spid="1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7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2D Bar Graph"/>
          <p:cNvGraphicFramePr/>
          <p:nvPr/>
        </p:nvGraphicFramePr>
        <p:xfrm>
          <a:off x="3809969" y="1591151"/>
          <a:ext cx="16851611" cy="11813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7" name="Ranking annotation sets by discordance with PPRfinder models"/>
          <p:cNvSpPr txBox="1"/>
          <p:nvPr/>
        </p:nvSpPr>
        <p:spPr>
          <a:xfrm>
            <a:off x="5947498" y="544056"/>
            <a:ext cx="12489003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b="1">
                <a:solidFill>
                  <a:srgbClr val="000000"/>
                </a:solidFill>
              </a:defRPr>
            </a:lvl1pPr>
          </a:lstStyle>
          <a:p>
            <a:r>
              <a:t>Ranking annotation sets by discordance with PPRfinder models</a:t>
            </a:r>
          </a:p>
        </p:txBody>
      </p:sp>
      <p:sp>
        <p:nvSpPr>
          <p:cNvPr id="178" name="IWGSC v1.0 annotations"/>
          <p:cNvSpPr txBox="1"/>
          <p:nvPr/>
        </p:nvSpPr>
        <p:spPr>
          <a:xfrm>
            <a:off x="10443756" y="2353806"/>
            <a:ext cx="4829988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b="1">
                <a:solidFill>
                  <a:srgbClr val="000000"/>
                </a:solidFill>
              </a:defRPr>
            </a:lvl1pPr>
          </a:lstStyle>
          <a:p>
            <a:r>
              <a:t>IWGSC v1.0 annotations</a:t>
            </a:r>
          </a:p>
        </p:txBody>
      </p:sp>
      <p:sp>
        <p:nvSpPr>
          <p:cNvPr id="179" name="Line"/>
          <p:cNvSpPr/>
          <p:nvPr/>
        </p:nvSpPr>
        <p:spPr>
          <a:xfrm flipH="1">
            <a:off x="9043041" y="2667000"/>
            <a:ext cx="1065366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182" name="Group"/>
          <p:cNvGrpSpPr/>
          <p:nvPr/>
        </p:nvGrpSpPr>
        <p:grpSpPr>
          <a:xfrm>
            <a:off x="9475340" y="4243672"/>
            <a:ext cx="4745146" cy="1270001"/>
            <a:chOff x="0" y="313193"/>
            <a:chExt cx="4745145" cy="1270000"/>
          </a:xfrm>
        </p:grpSpPr>
        <p:sp>
          <p:nvSpPr>
            <p:cNvPr id="180" name="rye v1 annotations"/>
            <p:cNvSpPr/>
            <p:nvPr/>
          </p:nvSpPr>
          <p:spPr>
            <a:xfrm>
              <a:off x="3475145" y="31319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 b="1">
                  <a:solidFill>
                    <a:srgbClr val="000000"/>
                  </a:solidFill>
                </a:defRPr>
              </a:lvl1pPr>
            </a:lstStyle>
            <a:p>
              <a:r>
                <a:t>rye v1 annotations</a:t>
              </a:r>
            </a:p>
          </p:txBody>
        </p:sp>
        <p:sp>
          <p:nvSpPr>
            <p:cNvPr id="181" name="Line"/>
            <p:cNvSpPr/>
            <p:nvPr/>
          </p:nvSpPr>
          <p:spPr>
            <a:xfrm flipH="1" flipV="1">
              <a:off x="0" y="313193"/>
              <a:ext cx="1065366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pic>
        <p:nvPicPr>
          <p:cNvPr id="183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858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266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1730" y="593666"/>
            <a:ext cx="14499739" cy="12528669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Examples of incorrect annotations of the Arabidopsis thaliana plastome"/>
          <p:cNvSpPr txBox="1"/>
          <p:nvPr/>
        </p:nvSpPr>
        <p:spPr>
          <a:xfrm>
            <a:off x="4342669" y="77390"/>
            <a:ext cx="14156532" cy="1309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642937">
              <a:lnSpc>
                <a:spcPts val="5900"/>
              </a:lnSpc>
              <a:spcBef>
                <a:spcPts val="1600"/>
              </a:spcBef>
              <a:defRPr sz="3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Examples of incorrect annotations of the </a:t>
            </a:r>
            <a:r>
              <a:rPr i="1"/>
              <a:t>Arabidopsis thaliana </a:t>
            </a:r>
            <a:r>
              <a:t>plastome </a:t>
            </a:r>
            <a:endParaRPr b="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187" name="incorrect start codon…"/>
          <p:cNvSpPr txBox="1"/>
          <p:nvPr/>
        </p:nvSpPr>
        <p:spPr>
          <a:xfrm>
            <a:off x="3526420" y="1439764"/>
            <a:ext cx="2882926" cy="870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incorrect start codon</a:t>
            </a:r>
          </a:p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(</a:t>
            </a:r>
            <a:r>
              <a:rPr i="1">
                <a:latin typeface="+mn-lt"/>
                <a:ea typeface="+mn-ea"/>
                <a:cs typeface="+mn-cs"/>
                <a:sym typeface="Helvetica Neue"/>
              </a:rPr>
              <a:t>matK</a:t>
            </a:r>
            <a:r>
              <a:t>)</a:t>
            </a:r>
          </a:p>
        </p:txBody>
      </p:sp>
      <p:sp>
        <p:nvSpPr>
          <p:cNvPr id="188" name="incorrect start codon…"/>
          <p:cNvSpPr txBox="1"/>
          <p:nvPr/>
        </p:nvSpPr>
        <p:spPr>
          <a:xfrm>
            <a:off x="3526420" y="3082826"/>
            <a:ext cx="2882926" cy="870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incorrect start codon</a:t>
            </a:r>
          </a:p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(</a:t>
            </a:r>
            <a:r>
              <a:rPr i="1">
                <a:latin typeface="+mn-lt"/>
                <a:ea typeface="+mn-ea"/>
                <a:cs typeface="+mn-cs"/>
                <a:sym typeface="Helvetica Neue"/>
              </a:rPr>
              <a:t>psbC</a:t>
            </a:r>
            <a:r>
              <a:t>)</a:t>
            </a:r>
          </a:p>
        </p:txBody>
      </p:sp>
      <p:sp>
        <p:nvSpPr>
          <p:cNvPr id="189" name="incorrect strand…"/>
          <p:cNvSpPr txBox="1"/>
          <p:nvPr/>
        </p:nvSpPr>
        <p:spPr>
          <a:xfrm>
            <a:off x="3719587" y="4725889"/>
            <a:ext cx="2210842" cy="870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incorrect strand</a:t>
            </a:r>
          </a:p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(</a:t>
            </a:r>
            <a:r>
              <a:rPr i="1">
                <a:latin typeface="+mn-lt"/>
                <a:ea typeface="+mn-ea"/>
                <a:cs typeface="+mn-cs"/>
                <a:sym typeface="Helvetica Neue"/>
              </a:rPr>
              <a:t>trnS</a:t>
            </a:r>
            <a:r>
              <a:t>)</a:t>
            </a:r>
          </a:p>
        </p:txBody>
      </p:sp>
      <p:sp>
        <p:nvSpPr>
          <p:cNvPr id="190" name="incorrect start codon…"/>
          <p:cNvSpPr txBox="1"/>
          <p:nvPr/>
        </p:nvSpPr>
        <p:spPr>
          <a:xfrm>
            <a:off x="3383545" y="6636842"/>
            <a:ext cx="2882926" cy="870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incorrect start codon</a:t>
            </a:r>
          </a:p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(</a:t>
            </a:r>
            <a:r>
              <a:rPr i="1">
                <a:latin typeface="+mn-lt"/>
                <a:ea typeface="+mn-ea"/>
                <a:cs typeface="+mn-cs"/>
                <a:sym typeface="Helvetica Neue"/>
              </a:rPr>
              <a:t>ndhD</a:t>
            </a:r>
            <a:r>
              <a:t>)</a:t>
            </a:r>
          </a:p>
        </p:txBody>
      </p:sp>
      <p:sp>
        <p:nvSpPr>
          <p:cNvPr id="191" name="missing gene…"/>
          <p:cNvSpPr txBox="1"/>
          <p:nvPr/>
        </p:nvSpPr>
        <p:spPr>
          <a:xfrm>
            <a:off x="3758553" y="8547795"/>
            <a:ext cx="1882878" cy="870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missing gene</a:t>
            </a:r>
          </a:p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(</a:t>
            </a:r>
            <a:r>
              <a:rPr i="1">
                <a:latin typeface="+mn-lt"/>
                <a:ea typeface="+mn-ea"/>
                <a:cs typeface="+mn-cs"/>
                <a:sym typeface="Helvetica Neue"/>
              </a:rPr>
              <a:t>rrn5</a:t>
            </a:r>
            <a:r>
              <a:t>)</a:t>
            </a:r>
          </a:p>
        </p:txBody>
      </p:sp>
      <p:sp>
        <p:nvSpPr>
          <p:cNvPr id="192" name="missing exon…"/>
          <p:cNvSpPr txBox="1"/>
          <p:nvPr/>
        </p:nvSpPr>
        <p:spPr>
          <a:xfrm>
            <a:off x="3764345" y="10458748"/>
            <a:ext cx="1871295" cy="870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missing exon</a:t>
            </a:r>
          </a:p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(</a:t>
            </a:r>
            <a:r>
              <a:rPr i="1">
                <a:latin typeface="+mn-lt"/>
                <a:ea typeface="+mn-ea"/>
                <a:cs typeface="+mn-cs"/>
                <a:sym typeface="Helvetica Neue"/>
              </a:rPr>
              <a:t>ycf3</a:t>
            </a:r>
            <a:r>
              <a:t>)</a:t>
            </a:r>
          </a:p>
        </p:txBody>
      </p:sp>
      <p:sp>
        <p:nvSpPr>
          <p:cNvPr id="193" name="spurious gene…"/>
          <p:cNvSpPr txBox="1"/>
          <p:nvPr/>
        </p:nvSpPr>
        <p:spPr>
          <a:xfrm>
            <a:off x="3696374" y="11833920"/>
            <a:ext cx="2007236" cy="870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spurious gene</a:t>
            </a:r>
          </a:p>
          <a:p>
            <a:pPr defTabSz="821531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(</a:t>
            </a:r>
            <a:r>
              <a:rPr i="1">
                <a:latin typeface="+mn-lt"/>
                <a:ea typeface="+mn-ea"/>
                <a:cs typeface="+mn-cs"/>
                <a:sym typeface="Helvetica Neue"/>
              </a:rPr>
              <a:t>orf77</a:t>
            </a:r>
            <a:r>
              <a:t>)</a:t>
            </a:r>
          </a:p>
        </p:txBody>
      </p:sp>
      <p:pic>
        <p:nvPicPr>
          <p:cNvPr id="194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858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611" fill="hold"/>
                                        <p:tgtEl>
                                          <p:spTgt spid="1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9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Pipeline_RFAM.png" descr="Pipeline_RFA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9596" y="371279"/>
            <a:ext cx="12876043" cy="12973442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The NCBI Eukaryotic Genome Annotation Pipeline"/>
          <p:cNvSpPr txBox="1"/>
          <p:nvPr/>
        </p:nvSpPr>
        <p:spPr>
          <a:xfrm>
            <a:off x="1139472" y="3869352"/>
            <a:ext cx="6980509" cy="1153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36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The NCBI Eukaryotic Genome Annotation Pipeline</a:t>
            </a:r>
          </a:p>
        </p:txBody>
      </p:sp>
      <p:sp>
        <p:nvSpPr>
          <p:cNvPr id="198" name="https://www.ncbi.nlm.nih.gov/genome/annotation_euk/process/"/>
          <p:cNvSpPr txBox="1"/>
          <p:nvPr/>
        </p:nvSpPr>
        <p:spPr>
          <a:xfrm>
            <a:off x="237101" y="5467401"/>
            <a:ext cx="878525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https://www.ncbi.nlm.nih.gov/genome/annotation_euk/process/</a:t>
            </a:r>
          </a:p>
        </p:txBody>
      </p:sp>
      <p:pic>
        <p:nvPicPr>
          <p:cNvPr id="199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858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596" fill="hold"/>
                                        <p:tgtEl>
                                          <p:spTgt spid="1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9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oftware used in this Module">
            <a:extLst>
              <a:ext uri="{FF2B5EF4-FFF2-40B4-BE49-F238E27FC236}">
                <a16:creationId xmlns:a16="http://schemas.microsoft.com/office/drawing/2014/main" id="{79C8BFF5-0279-7276-21B5-9DDFB79668EE}"/>
              </a:ext>
            </a:extLst>
          </p:cNvPr>
          <p:cNvSpPr txBox="1"/>
          <p:nvPr/>
        </p:nvSpPr>
        <p:spPr>
          <a:xfrm>
            <a:off x="7297737" y="556230"/>
            <a:ext cx="9788526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Software used in this Module</a:t>
            </a:r>
          </a:p>
        </p:txBody>
      </p:sp>
      <p:pic>
        <p:nvPicPr>
          <p:cNvPr id="6" name="Picture 5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44FFF647-0512-D195-9C5E-FFAC732D83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09" y="1685364"/>
            <a:ext cx="10742561" cy="117347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F64CDB-DC0D-75EC-A599-9A7C22EE53C4}"/>
              </a:ext>
            </a:extLst>
          </p:cNvPr>
          <p:cNvSpPr txBox="1"/>
          <p:nvPr/>
        </p:nvSpPr>
        <p:spPr>
          <a:xfrm>
            <a:off x="11571091" y="2521660"/>
            <a:ext cx="12192000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US" dirty="0">
                <a:hlinkClick r:id="rId5"/>
              </a:rPr>
              <a:t>https://</a:t>
            </a:r>
            <a:r>
              <a:rPr lang="en-US" dirty="0" err="1">
                <a:hlinkClick r:id="rId5"/>
              </a:rPr>
              <a:t>chlorobox.mpimp-golm.mpg.de</a:t>
            </a:r>
            <a:r>
              <a:rPr lang="en-US" dirty="0">
                <a:hlinkClick r:id="rId5"/>
              </a:rPr>
              <a:t>/</a:t>
            </a:r>
            <a:r>
              <a:rPr lang="en-US" dirty="0" err="1">
                <a:hlinkClick r:id="rId5"/>
              </a:rPr>
              <a:t>geseq.html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B91761-A41D-014C-4881-45511D4899AB}"/>
              </a:ext>
            </a:extLst>
          </p:cNvPr>
          <p:cNvSpPr txBox="1"/>
          <p:nvPr/>
        </p:nvSpPr>
        <p:spPr>
          <a:xfrm>
            <a:off x="11571091" y="1685364"/>
            <a:ext cx="12192000" cy="6463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AU" sz="3600" b="1" dirty="0" err="1"/>
              <a:t>GeSeq</a:t>
            </a:r>
            <a:endParaRPr lang="en-US" sz="3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B3A0B3-F159-9C11-1CAC-0D04A87D41E9}"/>
              </a:ext>
            </a:extLst>
          </p:cNvPr>
          <p:cNvSpPr txBox="1"/>
          <p:nvPr/>
        </p:nvSpPr>
        <p:spPr>
          <a:xfrm>
            <a:off x="11571091" y="3173290"/>
            <a:ext cx="12192000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br>
              <a:rPr lang="en-AU" dirty="0"/>
            </a:br>
            <a:r>
              <a:rPr lang="en-AU" b="0" i="0" u="none" strike="noStrike" dirty="0">
                <a:solidFill>
                  <a:srgbClr val="364758"/>
                </a:solidFill>
                <a:effectLst/>
                <a:latin typeface="opensans"/>
              </a:rPr>
              <a:t>Tillich M, </a:t>
            </a:r>
            <a:r>
              <a:rPr lang="en-AU" b="0" i="0" u="none" strike="noStrike" dirty="0" err="1">
                <a:solidFill>
                  <a:srgbClr val="364758"/>
                </a:solidFill>
                <a:effectLst/>
                <a:latin typeface="opensans"/>
              </a:rPr>
              <a:t>Lehwark</a:t>
            </a:r>
            <a:r>
              <a:rPr lang="en-AU" b="0" i="0" u="none" strike="noStrike" dirty="0">
                <a:solidFill>
                  <a:srgbClr val="364758"/>
                </a:solidFill>
                <a:effectLst/>
                <a:latin typeface="opensans"/>
              </a:rPr>
              <a:t> P, </a:t>
            </a:r>
            <a:r>
              <a:rPr lang="en-AU" b="0" i="0" u="none" strike="noStrike" dirty="0" err="1">
                <a:solidFill>
                  <a:srgbClr val="364758"/>
                </a:solidFill>
                <a:effectLst/>
                <a:latin typeface="opensans"/>
              </a:rPr>
              <a:t>Pellizzer</a:t>
            </a:r>
            <a:r>
              <a:rPr lang="en-AU" b="0" i="0" u="none" strike="noStrike" dirty="0">
                <a:solidFill>
                  <a:srgbClr val="364758"/>
                </a:solidFill>
                <a:effectLst/>
                <a:latin typeface="opensans"/>
              </a:rPr>
              <a:t> T, Ulbricht-Jones ES, Fischer A, Bock R and Greiner S (2017)</a:t>
            </a:r>
          </a:p>
          <a:p>
            <a:pPr algn="l"/>
            <a:r>
              <a:rPr lang="en-AU" b="0" i="0" u="none" strike="noStrike" dirty="0" err="1">
                <a:solidFill>
                  <a:srgbClr val="364758"/>
                </a:solidFill>
                <a:effectLst/>
                <a:latin typeface="opensans"/>
              </a:rPr>
              <a:t>GeSeq</a:t>
            </a:r>
            <a:r>
              <a:rPr lang="en-AU" b="0" i="0" u="none" strike="noStrike" dirty="0">
                <a:solidFill>
                  <a:srgbClr val="364758"/>
                </a:solidFill>
                <a:effectLst/>
                <a:latin typeface="opensans"/>
              </a:rPr>
              <a:t> – versatile and accurate annotation of organelle genomes.</a:t>
            </a:r>
          </a:p>
          <a:p>
            <a:pPr algn="l"/>
            <a:r>
              <a:rPr lang="en-AU" b="0" i="1" u="none" strike="noStrike" dirty="0">
                <a:solidFill>
                  <a:srgbClr val="4682B4"/>
                </a:solidFill>
                <a:effectLst/>
                <a:latin typeface="opensans"/>
                <a:hlinkClick r:id="rId6"/>
              </a:rPr>
              <a:t>Nucleic Acids Research</a:t>
            </a:r>
            <a:r>
              <a:rPr lang="en-AU" b="0" i="0" u="none" strike="noStrike" dirty="0">
                <a:solidFill>
                  <a:srgbClr val="364758"/>
                </a:solidFill>
                <a:effectLst/>
                <a:latin typeface="opensans"/>
              </a:rPr>
              <a:t> </a:t>
            </a:r>
            <a:r>
              <a:rPr lang="en-AU" b="0" i="0" u="none" strike="noStrike" dirty="0">
                <a:solidFill>
                  <a:srgbClr val="4682B4"/>
                </a:solidFill>
                <a:effectLst/>
                <a:latin typeface="opensans"/>
                <a:hlinkClick r:id="rId6"/>
              </a:rPr>
              <a:t>45: W6-W11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7E43FC-827E-05C8-2954-ABC9BDA9B8C7}"/>
              </a:ext>
            </a:extLst>
          </p:cNvPr>
          <p:cNvSpPr txBox="1"/>
          <p:nvPr/>
        </p:nvSpPr>
        <p:spPr>
          <a:xfrm>
            <a:off x="11571091" y="5092666"/>
            <a:ext cx="10309412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When you use </a:t>
            </a:r>
            <a:r>
              <a:rPr kumimoji="0" lang="en-US" sz="2400" b="0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GeSeq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in this Module, make sure the settings match those </a:t>
            </a:r>
            <a:r>
              <a:rPr lang="en-US" dirty="0"/>
              <a:t>on this slide; the default settings will be different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pic>
        <p:nvPicPr>
          <p:cNvPr id="15" name="Picture 14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2F6B13A3-2612-CC1D-EF86-F2CC238CCA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1091" y="8231437"/>
            <a:ext cx="3619500" cy="31623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4455733-7ECD-75C7-43D0-FBA8623434C7}"/>
              </a:ext>
            </a:extLst>
          </p:cNvPr>
          <p:cNvSpPr txBox="1"/>
          <p:nvPr/>
        </p:nvSpPr>
        <p:spPr>
          <a:xfrm>
            <a:off x="11571091" y="7512001"/>
            <a:ext cx="10309412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When </a:t>
            </a:r>
            <a:r>
              <a:rPr kumimoji="0" lang="en-US" sz="2400" b="0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GeSeq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has finished annotating, the Results panel will look like this: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6A3B9B-8947-097C-550F-25A8DB2B89CC}"/>
              </a:ext>
            </a:extLst>
          </p:cNvPr>
          <p:cNvCxnSpPr>
            <a:cxnSpLocks/>
          </p:cNvCxnSpPr>
          <p:nvPr/>
        </p:nvCxnSpPr>
        <p:spPr>
          <a:xfrm flipV="1">
            <a:off x="14368744" y="9453619"/>
            <a:ext cx="1643694" cy="717936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4D0102A-84F6-D0BC-E520-9BA7359E55D7}"/>
              </a:ext>
            </a:extLst>
          </p:cNvPr>
          <p:cNvSpPr txBox="1"/>
          <p:nvPr/>
        </p:nvSpPr>
        <p:spPr>
          <a:xfrm>
            <a:off x="16137436" y="9075987"/>
            <a:ext cx="5345309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Click on the GFF3 button to get the annotations in text format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4E5AA1-CEE8-607E-6E90-6757DE6A4DAE}"/>
              </a:ext>
            </a:extLst>
          </p:cNvPr>
          <p:cNvCxnSpPr>
            <a:cxnSpLocks/>
          </p:cNvCxnSpPr>
          <p:nvPr/>
        </p:nvCxnSpPr>
        <p:spPr>
          <a:xfrm>
            <a:off x="12148197" y="11163542"/>
            <a:ext cx="222891" cy="1263101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B6477B2-0800-2C69-334B-4C3C3B82B5E7}"/>
              </a:ext>
            </a:extLst>
          </p:cNvPr>
          <p:cNvSpPr txBox="1"/>
          <p:nvPr/>
        </p:nvSpPr>
        <p:spPr>
          <a:xfrm>
            <a:off x="12517936" y="12006015"/>
            <a:ext cx="5345309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Click on the OGDRAW button to get the annotations as an image</a:t>
            </a:r>
          </a:p>
        </p:txBody>
      </p:sp>
      <p:pic>
        <p:nvPicPr>
          <p:cNvPr id="28" name="Picture 27" descr="Chart, diagram, sunburst chart&#10;&#10;Description automatically generated">
            <a:extLst>
              <a:ext uri="{FF2B5EF4-FFF2-40B4-BE49-F238E27FC236}">
                <a16:creationId xmlns:a16="http://schemas.microsoft.com/office/drawing/2014/main" id="{3B7FBEF4-B7E3-5188-957C-C73B5C7E4B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0093" y="9917243"/>
            <a:ext cx="3619500" cy="3619500"/>
          </a:xfrm>
          <a:prstGeom prst="rect">
            <a:avLst/>
          </a:prstGeom>
        </p:spPr>
      </p:pic>
      <p:pic>
        <p:nvPicPr>
          <p:cNvPr id="29" name="Audio Recording 2 Jan 2023 at 2:24:52 pm">
            <a:hlinkClick r:id="" action="ppaction://media"/>
            <a:extLst>
              <a:ext uri="{FF2B5EF4-FFF2-40B4-BE49-F238E27FC236}">
                <a16:creationId xmlns:a16="http://schemas.microsoft.com/office/drawing/2014/main" id="{ECA56CB2-9A43-7EA3-9404-3BCFF07815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85600" y="6451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1252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584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D603E36-B6B0-4605-ADD6-989B689698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30" y="537624"/>
            <a:ext cx="18675350" cy="126407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150CDAD-E043-4039-5EEE-C15FCEC1912A}"/>
              </a:ext>
            </a:extLst>
          </p:cNvPr>
          <p:cNvSpPr txBox="1"/>
          <p:nvPr/>
        </p:nvSpPr>
        <p:spPr>
          <a:xfrm>
            <a:off x="20783671" y="862404"/>
            <a:ext cx="1664849" cy="6463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AU" sz="3600" b="1" dirty="0"/>
              <a:t>Chloe</a:t>
            </a:r>
            <a:endParaRPr lang="en-US" sz="36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E9DC65-833A-20FE-453D-33E087F0037F}"/>
              </a:ext>
            </a:extLst>
          </p:cNvPr>
          <p:cNvSpPr txBox="1"/>
          <p:nvPr/>
        </p:nvSpPr>
        <p:spPr>
          <a:xfrm>
            <a:off x="19898737" y="1691640"/>
            <a:ext cx="3434715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US" dirty="0">
                <a:hlinkClick r:id="rId5"/>
              </a:rPr>
              <a:t>https://</a:t>
            </a:r>
            <a:r>
              <a:rPr lang="en-US" dirty="0" err="1">
                <a:hlinkClick r:id="rId5"/>
              </a:rPr>
              <a:t>chloe.plastid.org</a:t>
            </a:r>
            <a:endParaRPr lang="en-US" dirty="0"/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BB93779E-E069-5815-E81B-BA98006451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1433" y="8603270"/>
            <a:ext cx="5259685" cy="4575106"/>
          </a:xfrm>
          <a:prstGeom prst="rect">
            <a:avLst/>
          </a:prstGeom>
        </p:spPr>
      </p:pic>
      <p:pic>
        <p:nvPicPr>
          <p:cNvPr id="12" name="Audio Recording 2 Jan 2023 at 2:38:02 pm">
            <a:hlinkClick r:id="" action="ppaction://media"/>
            <a:extLst>
              <a:ext uri="{FF2B5EF4-FFF2-40B4-BE49-F238E27FC236}">
                <a16:creationId xmlns:a16="http://schemas.microsoft.com/office/drawing/2014/main" id="{438D7D12-76EB-AB96-35B1-026B546DE5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85600" y="6451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3766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73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LOCUS       NC_000932             154478 bp    DNA     circular PLN 31-JUL-2019…"/>
          <p:cNvSpPr txBox="1"/>
          <p:nvPr/>
        </p:nvSpPr>
        <p:spPr>
          <a:xfrm>
            <a:off x="644003" y="1205452"/>
            <a:ext cx="8543392" cy="129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LOCUS       NC_000932             154478 bp    DNA     circular PLN 31-JUL-2019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DEFINITION  Arabidopsis thaliana chloroplast, complete genome.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ACCESSION   NC_000932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VERSION     NC_000932.1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DBLINK      Project: 116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BioProject: PRJNA116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KEYWORDS    RefSeq.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SOURCE      chloroplast Arabidopsis thaliana (thale cress)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ORGANISM  Arabidopsis thaliana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Eukaryota; Viridiplantae; Streptophyta; Embryophyta; Tracheophyta;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Spermatophyta; Magnoliophyta; eudicotyledons; Gunneridae;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Pentapetalae; rosids; malvids; Brassicales; Brassicaceae;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Camelineae; Arabidopsis.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REFERENCE   1  (bases 1 to 154478)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AUTHORS   Sato,S., Nakamura,Y., Kaneko,T., Asamizu,E. and Tabata,S.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TITLE     Complete structure of the chloroplast genome of Arabidopsis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thaliana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JOURNAL   DNA Res. 6 (5), 283-290 (1999)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PUBMED    10574454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REFERENCE   2  (bases 1 to 154478)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CONSRTM   NCBI Genome Project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TITLE     Direct Submission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JOURNAL   Submitted (07-APR-2000) National Center for Biotechnology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Information, NIH, Bethesda, MD 20894, USA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REFERENCE   3  (bases 1 to 154478)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AUTHORS   Nakamura,Y.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TITLE     Direct Submission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JOURNAL   Submitted (09-SEP-1999) Laboratory of Gene Structure 2, Kazusa DNA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Research Institute, Yana 1532-3, Kisarazu, Chiba 292-0812, Japan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COMMENT     REVIEWED REFSEQ: This record has been curated by NCBI staff. The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reference sequence was derived from AP000423.                      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COMPLETENESS: full length.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FEATURES             Location/Qualifiers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source          1..154478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/organism="Arabidopsis thaliana"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/organelle="plastid:chloroplast"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/mol_type="genomic DNA"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/db_xref="taxon:3702"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/ecotype="Columbia"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tRNA            complement(4..76)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/gene="trnH"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/locus_tag="ArthCt088"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/product="tRNA-His"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/db_xref="GeneID:1466273"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gene            complement(4..76)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/gene="trnH"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/locus_tag="ArthCt088"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/db_xref="GeneID:1466273"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CDS             complement(383..1444)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/gene="psbA"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/locus_tag="ArthCp002"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/codon_start=1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/transl_table=11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/product="photosystem II protein D1"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/protein_id="NP_051039.1"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/db_xref="GeneID:844802"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/translation="MTAILERRESESLWGRFCNWITSTENRLYIGWFGVLMIPTLLTA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TSVFIIAFIAAPPVDIDGIREPVSGSLLYGNNIISGAIIPTSAAIGLHFYPIWEAASV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DEWLYNGGPYELIVLHFLLGVACYMGREWELSFRLGMRPWIAVAYSAPVAAATAVFLI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YPIGQGSFSDGMPLGISGTFNFMIVFQAEHNILMHPFHMLGVAGVFGGSLFSAMHGSL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VTSSLIRETTENESANEGYRFGQEEETYNIVAAHGYFGRLIFQYASFNNSRSLHFFLA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AWPVVGIWFTALGISTMAFNLNGFNFNQSVVDSQGRVINTWADIINRANLGMEVMHER</a:t>
            </a:r>
          </a:p>
          <a:p>
            <a:pPr algn="l"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 NAHNFPLDLAAVEAPSTNG"</a:t>
            </a:r>
          </a:p>
        </p:txBody>
      </p:sp>
      <p:sp>
        <p:nvSpPr>
          <p:cNvPr id="202" name="Annotation formats"/>
          <p:cNvSpPr txBox="1"/>
          <p:nvPr/>
        </p:nvSpPr>
        <p:spPr>
          <a:xfrm>
            <a:off x="623069" y="412655"/>
            <a:ext cx="4321456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 b="1"/>
            </a:lvl1pPr>
          </a:lstStyle>
          <a:p>
            <a:r>
              <a:t>Annotation formats</a:t>
            </a:r>
          </a:p>
        </p:txBody>
      </p:sp>
      <p:pic>
        <p:nvPicPr>
          <p:cNvPr id="203" name="Screen Shot 2021-07-15 at 4.12.43 pm.png" descr="Screen Shot 2021-07-15 at 4.12.43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10" y="1138242"/>
            <a:ext cx="11205695" cy="12518957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GenBank format"/>
          <p:cNvSpPr txBox="1"/>
          <p:nvPr/>
        </p:nvSpPr>
        <p:spPr>
          <a:xfrm>
            <a:off x="4371142" y="6189280"/>
            <a:ext cx="249600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GenBank format</a:t>
            </a:r>
          </a:p>
        </p:txBody>
      </p:sp>
      <p:sp>
        <p:nvSpPr>
          <p:cNvPr id="205" name="GFF3 format"/>
          <p:cNvSpPr txBox="1"/>
          <p:nvPr/>
        </p:nvSpPr>
        <p:spPr>
          <a:xfrm>
            <a:off x="19591384" y="8958309"/>
            <a:ext cx="192603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D5D5D5"/>
                </a:solidFill>
              </a:defRPr>
            </a:lvl1pPr>
          </a:lstStyle>
          <a:p>
            <a:r>
              <a:t>GFF3 format</a:t>
            </a:r>
          </a:p>
        </p:txBody>
      </p:sp>
      <p:pic>
        <p:nvPicPr>
          <p:cNvPr id="206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858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830" fill="hold"/>
                                        <p:tgtEl>
                                          <p:spTgt spid="2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20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946</Words>
  <Application>Microsoft Macintosh PowerPoint</Application>
  <PresentationFormat>Custom</PresentationFormat>
  <Paragraphs>163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Courier New</vt:lpstr>
      <vt:lpstr>Helvetica Neue</vt:lpstr>
      <vt:lpstr>Helvetica Neue Light</vt:lpstr>
      <vt:lpstr>Helvetica Neue Medium</vt:lpstr>
      <vt:lpstr>opensans</vt:lpstr>
      <vt:lpstr>Times Roman</vt:lpstr>
      <vt:lpstr>21_BasicWhite</vt:lpstr>
      <vt:lpstr>Genome annotation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Genome annotation</dc:title>
  <cp:lastModifiedBy>Ian Small</cp:lastModifiedBy>
  <cp:revision>1</cp:revision>
  <dcterms:modified xsi:type="dcterms:W3CDTF">2023-08-04T05:56:27Z</dcterms:modified>
</cp:coreProperties>
</file>